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99" r:id="rId5"/>
    <p:sldId id="305" r:id="rId6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A92"/>
    <a:srgbClr val="077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3" d="100"/>
          <a:sy n="93" d="100"/>
        </p:scale>
        <p:origin x="-185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1F5B-BE75-4392-B148-236A9C1B46B7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7994-18D4-461B-9E91-685B1770A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03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FE336-289F-4BBD-91D2-2AB94A55D0D8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ED135-7537-4EF3-9BE9-0F2A9BF04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2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495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042025" y="6280150"/>
            <a:ext cx="297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5AB15-AB9A-49D6-91E6-DAD83BEEA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1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042025" y="6280150"/>
            <a:ext cx="297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5AB15-AB9A-49D6-91E6-DAD83BEEA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4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398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042025" y="6280150"/>
            <a:ext cx="297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5AB15-AB9A-49D6-91E6-DAD83BEEA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0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042025" y="6280150"/>
            <a:ext cx="297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5AB15-AB9A-49D6-91E6-DAD83BEEA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7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042025" y="6280150"/>
            <a:ext cx="297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5AB15-AB9A-49D6-91E6-DAD83BEEA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89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042025" y="6280150"/>
            <a:ext cx="297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5AB15-AB9A-49D6-91E6-DAD83BEEA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3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42025" y="6280150"/>
            <a:ext cx="297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5AB15-AB9A-49D6-91E6-DAD83BEEA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3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042025" y="6280150"/>
            <a:ext cx="297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5AB15-AB9A-49D6-91E6-DAD83BEEA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18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042025" y="6280150"/>
            <a:ext cx="2971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05AB15-AB9A-49D6-91E6-DAD83BEEAA1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9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ve 6"/>
          <p:cNvSpPr/>
          <p:nvPr/>
        </p:nvSpPr>
        <p:spPr>
          <a:xfrm>
            <a:off x="0" y="5715000"/>
            <a:ext cx="9144000" cy="1524000"/>
          </a:xfrm>
          <a:prstGeom prst="wave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5" y="5715000"/>
            <a:ext cx="93027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2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5486400"/>
            <a:ext cx="93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867400" y="6248400"/>
            <a:ext cx="3124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Las Virgenes Municipal Water District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www.LVMWD.com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837" y="152402"/>
            <a:ext cx="8229600" cy="1143000"/>
          </a:xfrm>
        </p:spPr>
        <p:txBody>
          <a:bodyPr anchor="ctr" anchorCtr="0"/>
          <a:lstStyle/>
          <a:p>
            <a:pPr algn="ctr"/>
            <a:r>
              <a:rPr lang="en-US" sz="4400" b="0" dirty="0"/>
              <a:t> </a:t>
            </a:r>
            <a:r>
              <a:rPr lang="en-US" sz="3600" b="0" dirty="0"/>
              <a:t>Water-Energy Nexus</a:t>
            </a:r>
            <a:endParaRPr lang="en-US" sz="4000" b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4837" y="990600"/>
            <a:ext cx="4267200" cy="4495800"/>
          </a:xfrm>
        </p:spPr>
        <p:txBody>
          <a:bodyPr/>
          <a:lstStyle/>
          <a:p>
            <a:endParaRPr lang="en-US" sz="2000" dirty="0"/>
          </a:p>
          <a:p>
            <a:pPr marL="627063" indent="-627063">
              <a:buFont typeface="Arial" panose="020B0604020202020204" pitchFamily="34" charset="0"/>
              <a:buChar char="•"/>
            </a:pPr>
            <a:r>
              <a:rPr lang="en-US" sz="2200" dirty="0"/>
              <a:t>Water and energy are inextricably linked.</a:t>
            </a:r>
          </a:p>
          <a:p>
            <a:pPr marL="627063" indent="-627063">
              <a:buFont typeface="Arial" panose="020B0604020202020204" pitchFamily="34" charset="0"/>
              <a:buChar char="•"/>
            </a:pPr>
            <a:r>
              <a:rPr lang="en-US" sz="2200" dirty="0"/>
              <a:t>Energy and power production requires water.</a:t>
            </a:r>
          </a:p>
          <a:p>
            <a:pPr marL="627063" indent="-627063">
              <a:buFont typeface="Arial" panose="020B0604020202020204" pitchFamily="34" charset="0"/>
              <a:buChar char="•"/>
            </a:pPr>
            <a:r>
              <a:rPr lang="en-US" sz="2200" dirty="0"/>
              <a:t>Water production, treatment and distribution requires energy.</a:t>
            </a:r>
          </a:p>
          <a:p>
            <a:pPr marL="627063" indent="-627063">
              <a:buFont typeface="Arial" panose="020B0604020202020204" pitchFamily="34" charset="0"/>
              <a:buChar char="•"/>
            </a:pPr>
            <a:r>
              <a:rPr lang="en-US" sz="2200" dirty="0"/>
              <a:t>Effective emergency response requires BOTH water and energy.</a:t>
            </a:r>
          </a:p>
          <a:p>
            <a:pPr marL="627063" indent="-627063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sz="3200" dirty="0"/>
          </a:p>
          <a:p>
            <a:pPr algn="ctr"/>
            <a:endParaRPr lang="en-US" sz="1600" dirty="0"/>
          </a:p>
          <a:p>
            <a:endParaRPr lang="en-US" sz="1600" b="1" dirty="0">
              <a:solidFill>
                <a:srgbClr val="0A0A92"/>
              </a:solidFill>
            </a:endParaRPr>
          </a:p>
          <a:p>
            <a:endParaRPr lang="en-US" sz="1600" b="1" dirty="0">
              <a:solidFill>
                <a:srgbClr val="0A0A92"/>
              </a:solidFill>
            </a:endParaRPr>
          </a:p>
          <a:p>
            <a:endParaRPr lang="en-US" sz="1600" b="1" dirty="0">
              <a:solidFill>
                <a:srgbClr val="0A0A9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7" t="18338" r="5006" b="11672"/>
          <a:stretch/>
        </p:blipFill>
        <p:spPr>
          <a:xfrm>
            <a:off x="4684039" y="2026922"/>
            <a:ext cx="4081409" cy="231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anchor="ctr" anchorCtr="0"/>
          <a:lstStyle/>
          <a:p>
            <a:pPr algn="ctr"/>
            <a:r>
              <a:rPr lang="en-US" sz="4400" b="0" dirty="0"/>
              <a:t> </a:t>
            </a:r>
            <a:r>
              <a:rPr lang="en-US" sz="3600" b="0" dirty="0"/>
              <a:t>Planning a More Resilient Water System</a:t>
            </a:r>
            <a:endParaRPr lang="en-US" sz="4000" b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half" idx="2"/>
          </p:nvPr>
        </p:nvSpPr>
        <p:spPr>
          <a:xfrm>
            <a:off x="492690" y="647700"/>
            <a:ext cx="7086600" cy="5143498"/>
          </a:xfrm>
        </p:spPr>
        <p:txBody>
          <a:bodyPr/>
          <a:lstStyle/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Greater degree of redundancy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Backup power for all essential treatment and pumping systems with automatic transfer switches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Interconnections with neighboring water systems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Larger amounts of gravity storage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Looped distribution systems w/isolation valves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Participation in Mutual Aid Agreements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Emergency Response Planning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On-Site Fuel Storage and Delivery Capabilities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Routine Maintenance and Testing of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Emergency Contracts w/Key Vendors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Improved Communication w/Power Utility Representatives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Well-Trained 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1800" dirty="0"/>
          </a:p>
          <a:p>
            <a:pPr marL="627063" indent="-627063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sz="3200" dirty="0"/>
          </a:p>
          <a:p>
            <a:pPr algn="ctr"/>
            <a:endParaRPr lang="en-US" sz="1600" dirty="0"/>
          </a:p>
          <a:p>
            <a:endParaRPr lang="en-US" sz="1600" b="1" dirty="0">
              <a:solidFill>
                <a:srgbClr val="0A0A92"/>
              </a:solidFill>
            </a:endParaRPr>
          </a:p>
          <a:p>
            <a:endParaRPr lang="en-US" sz="1600" b="1" dirty="0">
              <a:solidFill>
                <a:srgbClr val="0A0A92"/>
              </a:solidFill>
            </a:endParaRPr>
          </a:p>
          <a:p>
            <a:endParaRPr lang="en-US" sz="1600" b="1" dirty="0">
              <a:solidFill>
                <a:srgbClr val="0A0A9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18"/>
          <a:stretch/>
        </p:blipFill>
        <p:spPr>
          <a:xfrm>
            <a:off x="6400800" y="2133600"/>
            <a:ext cx="2075543" cy="229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VMWD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5E5A4201DD64C898D82223F04ACCF" ma:contentTypeVersion="12" ma:contentTypeDescription="Create a new document." ma:contentTypeScope="" ma:versionID="a1cc53cfc0b7e61033f07e1ae5779d0f">
  <xsd:schema xmlns:xsd="http://www.w3.org/2001/XMLSchema" xmlns:xs="http://www.w3.org/2001/XMLSchema" xmlns:p="http://schemas.microsoft.com/office/2006/metadata/properties" xmlns:ns3="378e1f20-17b4-4cae-b8cb-2e258ca5bd57" xmlns:ns4="60a59e4b-dd7b-4e55-89a0-1e0e109ff7ce" targetNamespace="http://schemas.microsoft.com/office/2006/metadata/properties" ma:root="true" ma:fieldsID="1d64fa46be5f43216ade38b88b3ca8fe" ns3:_="" ns4:_="">
    <xsd:import namespace="378e1f20-17b4-4cae-b8cb-2e258ca5bd57"/>
    <xsd:import namespace="60a59e4b-dd7b-4e55-89a0-1e0e109ff7c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8e1f20-17b4-4cae-b8cb-2e258ca5bd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a59e4b-dd7b-4e55-89a0-1e0e109ff7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28F9B5-20A3-4EA2-B5C9-D8190711A5E8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0a59e4b-dd7b-4e55-89a0-1e0e109ff7ce"/>
    <ds:schemaRef ds:uri="http://schemas.microsoft.com/office/2006/documentManagement/types"/>
    <ds:schemaRef ds:uri="378e1f20-17b4-4cae-b8cb-2e258ca5bd5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125157A-532C-42BE-AB38-BCB8FE45F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E5BDBC-5FD9-458F-81C4-7690B3B9CC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8e1f20-17b4-4cae-b8cb-2e258ca5bd57"/>
    <ds:schemaRef ds:uri="60a59e4b-dd7b-4e55-89a0-1e0e109ff7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LVMWD_Template_Btm</Template>
  <TotalTime>5141</TotalTime>
  <Words>105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LVMWD_Template</vt:lpstr>
      <vt:lpstr> Water-Energy Nexus</vt:lpstr>
      <vt:lpstr> Planning a More Resilient Water System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Water Supply Update</dc:title>
  <dc:creator>Reinhardt, Jeff</dc:creator>
  <cp:lastModifiedBy>brix4444</cp:lastModifiedBy>
  <cp:revision>172</cp:revision>
  <cp:lastPrinted>2021-01-27T20:34:12Z</cp:lastPrinted>
  <dcterms:created xsi:type="dcterms:W3CDTF">2014-02-10T18:24:54Z</dcterms:created>
  <dcterms:modified xsi:type="dcterms:W3CDTF">2021-01-28T17:33:28Z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0x0101000035E5A4201DD64C898D82223F04ACCF</vt:lpwstr>
  </property>
</Properties>
</file>